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4" r:id="rId7"/>
    <p:sldId id="275" r:id="rId8"/>
    <p:sldId id="272" r:id="rId9"/>
    <p:sldId id="273" r:id="rId10"/>
    <p:sldId id="258" r:id="rId11"/>
    <p:sldId id="265" r:id="rId12"/>
    <p:sldId id="286" r:id="rId13"/>
    <p:sldId id="287" r:id="rId14"/>
    <p:sldId id="288" r:id="rId15"/>
    <p:sldId id="259" r:id="rId16"/>
    <p:sldId id="277" r:id="rId17"/>
    <p:sldId id="285" r:id="rId18"/>
    <p:sldId id="278" r:id="rId19"/>
    <p:sldId id="279" r:id="rId20"/>
    <p:sldId id="282" r:id="rId21"/>
    <p:sldId id="283" r:id="rId22"/>
    <p:sldId id="280" r:id="rId23"/>
    <p:sldId id="284" r:id="rId24"/>
    <p:sldId id="281" r:id="rId25"/>
    <p:sldId id="290" r:id="rId26"/>
    <p:sldId id="260" r:id="rId27"/>
    <p:sldId id="261" r:id="rId28"/>
    <p:sldId id="264" r:id="rId29"/>
    <p:sldId id="289" r:id="rId30"/>
    <p:sldId id="263" r:id="rId31"/>
    <p:sldId id="262" r:id="rId32"/>
    <p:sldId id="267" r:id="rId33"/>
    <p:sldId id="268" r:id="rId34"/>
    <p:sldId id="276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87" autoAdjust="0"/>
  </p:normalViewPr>
  <p:slideViewPr>
    <p:cSldViewPr>
      <p:cViewPr varScale="1">
        <p:scale>
          <a:sx n="92" d="100"/>
          <a:sy n="92" d="100"/>
        </p:scale>
        <p:origin x="-13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4529-8371-4945-A389-E2BFD8822DF9}" type="datetimeFigureOut">
              <a:rPr lang="pt-BR" smtClean="0"/>
              <a:t>30/07/2019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C150-73CF-493F-85C1-FE3A62E665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5378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4529-8371-4945-A389-E2BFD8822DF9}" type="datetimeFigureOut">
              <a:rPr lang="pt-BR" smtClean="0"/>
              <a:t>30/07/2019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C150-73CF-493F-85C1-FE3A62E665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2862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4529-8371-4945-A389-E2BFD8822DF9}" type="datetimeFigureOut">
              <a:rPr lang="pt-BR" smtClean="0"/>
              <a:t>30/07/2019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C150-73CF-493F-85C1-FE3A62E665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3811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4529-8371-4945-A389-E2BFD8822DF9}" type="datetimeFigureOut">
              <a:rPr lang="pt-BR" smtClean="0"/>
              <a:t>30/07/2019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C150-73CF-493F-85C1-FE3A62E665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197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4529-8371-4945-A389-E2BFD8822DF9}" type="datetimeFigureOut">
              <a:rPr lang="pt-BR" smtClean="0"/>
              <a:t>30/07/2019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C150-73CF-493F-85C1-FE3A62E665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7015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4529-8371-4945-A389-E2BFD8822DF9}" type="datetimeFigureOut">
              <a:rPr lang="pt-BR" smtClean="0"/>
              <a:t>30/07/2019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C150-73CF-493F-85C1-FE3A62E665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8976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4529-8371-4945-A389-E2BFD8822DF9}" type="datetimeFigureOut">
              <a:rPr lang="pt-BR" smtClean="0"/>
              <a:t>30/07/2019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C150-73CF-493F-85C1-FE3A62E665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9079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4529-8371-4945-A389-E2BFD8822DF9}" type="datetimeFigureOut">
              <a:rPr lang="pt-BR" smtClean="0"/>
              <a:t>30/07/2019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C150-73CF-493F-85C1-FE3A62E665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8758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4529-8371-4945-A389-E2BFD8822DF9}" type="datetimeFigureOut">
              <a:rPr lang="pt-BR" smtClean="0"/>
              <a:t>30/07/2019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C150-73CF-493F-85C1-FE3A62E665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075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4529-8371-4945-A389-E2BFD8822DF9}" type="datetimeFigureOut">
              <a:rPr lang="pt-BR" smtClean="0"/>
              <a:t>30/07/2019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C150-73CF-493F-85C1-FE3A62E665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1305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4529-8371-4945-A389-E2BFD8822DF9}" type="datetimeFigureOut">
              <a:rPr lang="pt-BR" smtClean="0"/>
              <a:t>30/07/2019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C150-73CF-493F-85C1-FE3A62E665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7158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14529-8371-4945-A389-E2BFD8822DF9}" type="datetimeFigureOut">
              <a:rPr lang="pt-BR" smtClean="0"/>
              <a:t>30/07/2019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3C150-73CF-493F-85C1-FE3A62E665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844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cgi@capes.gov.br" TargetMode="External"/><Relationship Id="rId2" Type="http://schemas.openxmlformats.org/officeDocument/2006/relationships/hyperlink" Target="mailto:sucupira.coleta@capes.gov.b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pt-BR" dirty="0" smtClean="0"/>
              <a:t>PLATAFORMA SUCUPIRA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1628800"/>
            <a:ext cx="6400800" cy="1752600"/>
          </a:xfrm>
        </p:spPr>
        <p:txBody>
          <a:bodyPr>
            <a:noAutofit/>
          </a:bodyPr>
          <a:lstStyle/>
          <a:p>
            <a:pPr marL="342900" indent="-342900" algn="l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  <a:p>
            <a:pPr marL="342900" indent="-342900" algn="l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Perfis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usuário</a:t>
            </a:r>
          </a:p>
          <a:p>
            <a:pPr marL="342900" indent="-342900" algn="l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Fluxo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</a:t>
            </a:r>
          </a:p>
          <a:p>
            <a:pPr marL="342900" indent="-342900" algn="l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Instrumentos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</a:t>
            </a:r>
          </a:p>
          <a:p>
            <a:pPr marL="342900" indent="-342900" algn="l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Novas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implementações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-27384"/>
            <a:ext cx="7683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65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pt-BR" dirty="0" smtClean="0"/>
              <a:t>FLUXO DA AVALIAÇÃO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1772816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Coleta de Informações Anual</a:t>
            </a:r>
          </a:p>
          <a:p>
            <a:pPr marL="342900" indent="-342900" algn="l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das Produções Intelectuais</a:t>
            </a:r>
          </a:p>
          <a:p>
            <a:pPr marL="342900" indent="-342900" algn="l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Seminário de Meio-Termo</a:t>
            </a:r>
          </a:p>
          <a:p>
            <a:pPr marL="342900" indent="-342900" algn="l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Quadrienal</a:t>
            </a:r>
          </a:p>
          <a:p>
            <a:pPr marL="342900" indent="-342900" algn="l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Conselho Técnico Científico</a:t>
            </a:r>
          </a:p>
          <a:p>
            <a:pPr marL="342900" indent="-342900" algn="l">
              <a:buFontTx/>
              <a:buChar char="-"/>
            </a:pP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-27384"/>
            <a:ext cx="7683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58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pt-BR" dirty="0" smtClean="0"/>
              <a:t>FLUXO DA AVALIAÇÃO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1700808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das Produções Intelectuais</a:t>
            </a:r>
          </a:p>
          <a:p>
            <a:pPr algn="l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Qualis Periódicos</a:t>
            </a:r>
          </a:p>
          <a:p>
            <a:pPr marL="342900" indent="-342900" algn="l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Qualis Livros</a:t>
            </a:r>
          </a:p>
          <a:p>
            <a:pPr marL="342900" indent="-342900" algn="l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Qualis Artístico</a:t>
            </a:r>
          </a:p>
          <a:p>
            <a:pPr marL="342900" indent="-342900" algn="l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Qualis Técnico-Tecnológico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-27384"/>
            <a:ext cx="7683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86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pt-BR" dirty="0" smtClean="0"/>
              <a:t>FLUXO DA AVALIAÇÃO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1628800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Seminário de Meio-Termo</a:t>
            </a:r>
          </a:p>
          <a:p>
            <a:pPr algn="l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Seminário de acompanhamento dos Programas</a:t>
            </a:r>
          </a:p>
          <a:p>
            <a:pPr marL="342900" indent="-342900" algn="l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 do primeiro biênio</a:t>
            </a:r>
          </a:p>
          <a:p>
            <a:pPr marL="342900" indent="-342900" algn="l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Participação dos Coordenadores de </a:t>
            </a:r>
            <a:r>
              <a:rPr lang="pt-BR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PPg</a:t>
            </a: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Ambientação da Avaliação Quadrienal</a:t>
            </a:r>
          </a:p>
          <a:p>
            <a:pPr marL="342900" indent="-342900" algn="l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utiliza ficha de avaliação nem atribui nota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-27384"/>
            <a:ext cx="7683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4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pt-BR" dirty="0" smtClean="0"/>
              <a:t>FLUXO DA AVALIAÇÃO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1628800"/>
            <a:ext cx="7488832" cy="1752600"/>
          </a:xfrm>
        </p:spPr>
        <p:txBody>
          <a:bodyPr>
            <a:noAutofit/>
          </a:bodyPr>
          <a:lstStyle/>
          <a:p>
            <a:pPr algn="l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Quadrienal</a:t>
            </a:r>
          </a:p>
          <a:p>
            <a:pPr algn="l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Evento periódico para avaliar todos os Programas do Sistema Nacional de </a:t>
            </a:r>
            <a:r>
              <a:rPr lang="pt-BR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Pó-Graduação</a:t>
            </a: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Certificação da Qualidade</a:t>
            </a:r>
          </a:p>
          <a:p>
            <a:pPr marL="342900" indent="-342900" algn="l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Identificação das assimetrias regionais</a:t>
            </a:r>
          </a:p>
          <a:p>
            <a:pPr marL="342900" indent="-342900" algn="l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Participação do Coordenador de Área e consultores indicados por ele</a:t>
            </a:r>
          </a:p>
          <a:p>
            <a:pPr marL="342900" indent="-342900" algn="l">
              <a:buFontTx/>
              <a:buChar char="-"/>
            </a:pP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-27384"/>
            <a:ext cx="7683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54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pt-BR" dirty="0" smtClean="0"/>
              <a:t>FLUXO DA AVALIAÇÃO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75656" y="1628800"/>
            <a:ext cx="7344816" cy="1752600"/>
          </a:xfrm>
        </p:spPr>
        <p:txBody>
          <a:bodyPr>
            <a:noAutofit/>
          </a:bodyPr>
          <a:lstStyle/>
          <a:p>
            <a:pPr algn="l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Conselho Técnico Cientifico</a:t>
            </a:r>
          </a:p>
          <a:p>
            <a:pPr algn="l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Evento de Homologação das Notas dos Programas</a:t>
            </a:r>
          </a:p>
          <a:p>
            <a:pPr marL="342900" indent="-342900" algn="l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Participação dos Coordenadores de Área, Diretoria de Avaliação</a:t>
            </a:r>
          </a:p>
          <a:p>
            <a:pPr algn="l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-27384"/>
            <a:ext cx="7683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61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pt-BR" dirty="0" smtClean="0"/>
              <a:t>INSTRUMENTOS DA AVALIAÇÃO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1700808"/>
            <a:ext cx="6368752" cy="3937992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Coleta de Informações</a:t>
            </a:r>
          </a:p>
          <a:p>
            <a:pPr marL="457200" indent="-457200" algn="l">
              <a:buFont typeface="+mj-lt"/>
              <a:buAutoNum type="arabicPeriod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Qualis</a:t>
            </a:r>
          </a:p>
          <a:p>
            <a:pPr marL="457200" indent="-457200" algn="l">
              <a:buFont typeface="+mj-lt"/>
              <a:buAutoNum type="arabicPeriod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Planilha de Indicadores</a:t>
            </a:r>
          </a:p>
          <a:p>
            <a:pPr marL="457200" indent="-457200" algn="l">
              <a:buFont typeface="+mj-lt"/>
              <a:buAutoNum type="arabicPeriod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Painel de Indicadores</a:t>
            </a:r>
          </a:p>
          <a:p>
            <a:pPr marL="457200" indent="-457200" algn="l">
              <a:buFont typeface="+mj-lt"/>
              <a:buAutoNum type="arabicPeriod"/>
            </a:pPr>
            <a:r>
              <a:rPr lang="pt-BR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Siapg</a:t>
            </a: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Ficha de Avaliação</a:t>
            </a:r>
          </a:p>
          <a:p>
            <a:pPr marL="457200" indent="-457200" algn="l">
              <a:buFont typeface="+mj-lt"/>
              <a:buAutoNum type="arabicPeriod"/>
            </a:pP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-27384"/>
            <a:ext cx="7683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58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pt-BR" dirty="0" smtClean="0"/>
              <a:t>INSTRUMENTOS DA AVALIAÇÃO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1700808"/>
            <a:ext cx="6368752" cy="3937992"/>
          </a:xfrm>
        </p:spPr>
        <p:txBody>
          <a:bodyPr>
            <a:normAutofit/>
          </a:bodyPr>
          <a:lstStyle/>
          <a:p>
            <a:pPr algn="l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Coleta de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Informações</a:t>
            </a:r>
          </a:p>
          <a:p>
            <a:pPr algn="l"/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06517"/>
            <a:ext cx="5159350" cy="478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-27384"/>
            <a:ext cx="7683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80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pt-BR" dirty="0" smtClean="0"/>
              <a:t>INSTRUMENTOS DA AVALIAÇÃO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1700808"/>
            <a:ext cx="6368752" cy="3937992"/>
          </a:xfrm>
        </p:spPr>
        <p:txBody>
          <a:bodyPr>
            <a:normAutofit/>
          </a:bodyPr>
          <a:lstStyle/>
          <a:p>
            <a:pPr algn="l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Coleta de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Informações</a:t>
            </a:r>
          </a:p>
          <a:p>
            <a:pPr algn="l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Aplicativo de uso contínuo</a:t>
            </a:r>
          </a:p>
          <a:p>
            <a:pPr marL="342900" indent="-342900" algn="l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Prestação de todas as atividades do Programa</a:t>
            </a: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Responsabilidade de preenchimento do Coordenador do Programa</a:t>
            </a:r>
          </a:p>
          <a:p>
            <a:pPr marL="342900" indent="-342900" algn="l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conformidade com o proposto no APCN</a:t>
            </a:r>
          </a:p>
          <a:p>
            <a:pPr marL="342900" indent="-342900" algn="l">
              <a:buFontTx/>
              <a:buChar char="-"/>
            </a:pPr>
            <a:endParaRPr lang="pt-B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-27384"/>
            <a:ext cx="7683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90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pt-BR" dirty="0" smtClean="0"/>
              <a:t>INSTRUMENTOS DA AVALIAÇÃO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1700808"/>
            <a:ext cx="6368752" cy="3937992"/>
          </a:xfrm>
        </p:spPr>
        <p:txBody>
          <a:bodyPr>
            <a:normAutofit lnSpcReduction="10000"/>
          </a:bodyPr>
          <a:lstStyle/>
          <a:p>
            <a:pPr algn="l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Qualis</a:t>
            </a: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Classificação realizada com o objetivo de pontuar a produção intelectual do Programa;</a:t>
            </a:r>
          </a:p>
          <a:p>
            <a:pPr algn="l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Realizada periodicamente com base nas informações prestadas pelos Coordenadores de </a:t>
            </a:r>
            <a:r>
              <a:rPr lang="pt-BR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PPg</a:t>
            </a: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Realizada pelo Coordenador de Área e consultores indicados por ele</a:t>
            </a:r>
          </a:p>
          <a:p>
            <a:pPr algn="l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-27384"/>
            <a:ext cx="7683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14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pt-BR" dirty="0" smtClean="0"/>
              <a:t>INSTRUMENTOS DA AVALIAÇÃO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1700808"/>
            <a:ext cx="6368752" cy="3937992"/>
          </a:xfrm>
        </p:spPr>
        <p:txBody>
          <a:bodyPr>
            <a:normAutofit/>
          </a:bodyPr>
          <a:lstStyle/>
          <a:p>
            <a:pPr algn="l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Planilha de Indicadores</a:t>
            </a: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Planilha elaborada pela DAV com informações dos programas;</a:t>
            </a:r>
          </a:p>
          <a:p>
            <a:pPr marL="342900" indent="-342900" algn="l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 processados e consolidados</a:t>
            </a:r>
          </a:p>
          <a:p>
            <a:pPr marL="342900" indent="-342900" algn="l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Métricas estabelecidas pela comunidade</a:t>
            </a: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-27384"/>
            <a:ext cx="7683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70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1844824"/>
            <a:ext cx="7200800" cy="3816424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desenvolvido em parceria com a UFRN</a:t>
            </a:r>
          </a:p>
          <a:p>
            <a:pPr marL="342900" indent="-342900" algn="l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Substituição de todos os sistemas internos da DAV</a:t>
            </a:r>
          </a:p>
          <a:p>
            <a:pPr marL="342900" indent="-342900" algn="l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Proposta de ser o sistema gestor da Pós-Graduação</a:t>
            </a:r>
          </a:p>
          <a:p>
            <a:pPr marL="342900" indent="-342900" algn="l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Transparência e Publicidade</a:t>
            </a:r>
          </a:p>
          <a:p>
            <a:pPr marL="342900" indent="-342900" algn="l">
              <a:buFontTx/>
              <a:buChar char="-"/>
            </a:pP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-27384"/>
            <a:ext cx="7683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05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pt-BR" dirty="0" smtClean="0"/>
              <a:t>INSTRUMENTOS DA AVALIAÇÃO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1700808"/>
            <a:ext cx="6368752" cy="3937992"/>
          </a:xfrm>
        </p:spPr>
        <p:txBody>
          <a:bodyPr>
            <a:normAutofit/>
          </a:bodyPr>
          <a:lstStyle/>
          <a:p>
            <a:pPr algn="l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Painel de Indicadores</a:t>
            </a: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3871"/>
            <a:ext cx="8080155" cy="468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-27384"/>
            <a:ext cx="7683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96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pt-BR" dirty="0" smtClean="0"/>
              <a:t>INSTRUMENTOS DA AVALIAÇÃO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1700808"/>
            <a:ext cx="6368752" cy="3937992"/>
          </a:xfrm>
        </p:spPr>
        <p:txBody>
          <a:bodyPr>
            <a:normAutofit/>
          </a:bodyPr>
          <a:lstStyle/>
          <a:p>
            <a:pPr algn="l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Painel de Indicadores</a:t>
            </a:r>
          </a:p>
          <a:p>
            <a:pPr algn="l"/>
            <a:r>
              <a:rPr lang="pt-BR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Tempo mediano de titulação</a:t>
            </a: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4903"/>
            <a:ext cx="9108504" cy="356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-27384"/>
            <a:ext cx="7683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38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pt-BR" dirty="0" smtClean="0"/>
              <a:t>INSTRUMENTOS DA AVALIAÇÃO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1700808"/>
            <a:ext cx="6368752" cy="3937992"/>
          </a:xfrm>
        </p:spPr>
        <p:txBody>
          <a:bodyPr>
            <a:normAutofit lnSpcReduction="10000"/>
          </a:bodyPr>
          <a:lstStyle/>
          <a:p>
            <a:pPr algn="l"/>
            <a:r>
              <a:rPr lang="pt-BR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Siapg</a:t>
            </a: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Indicadores Aplicado à Pós-Graduação</a:t>
            </a:r>
          </a:p>
          <a:p>
            <a:pPr marL="342900" indent="-342900" algn="l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Suporte à tomada de decisão</a:t>
            </a:r>
          </a:p>
          <a:p>
            <a:pPr marL="342900" indent="-342900" algn="l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Medir o comportamento da área e sua profundidade</a:t>
            </a:r>
          </a:p>
          <a:p>
            <a:pPr marL="342900" indent="-342900" algn="l">
              <a:buFontTx/>
              <a:buChar char="-"/>
            </a:pP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Permite uma visão ampla dos indicadores de produtividade em formação de pessoas e produção cientifica</a:t>
            </a:r>
          </a:p>
          <a:p>
            <a:pPr algn="l"/>
            <a:endParaRPr lang="pt-B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-27384"/>
            <a:ext cx="7683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01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pt-BR" dirty="0" smtClean="0"/>
              <a:t>INSTRUMENTOS DA AVALIAÇÃO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1700808"/>
            <a:ext cx="6368752" cy="3937992"/>
          </a:xfrm>
        </p:spPr>
        <p:txBody>
          <a:bodyPr>
            <a:normAutofit/>
          </a:bodyPr>
          <a:lstStyle/>
          <a:p>
            <a:pPr algn="l"/>
            <a:r>
              <a:rPr lang="pt-BR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Siapg</a:t>
            </a: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98" y="2337793"/>
            <a:ext cx="9118702" cy="4475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-27384"/>
            <a:ext cx="7683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07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pt-BR" dirty="0" smtClean="0"/>
              <a:t>INSTRUMENTOS DA AVALIAÇÃO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1700808"/>
            <a:ext cx="6368752" cy="3937992"/>
          </a:xfrm>
        </p:spPr>
        <p:txBody>
          <a:bodyPr>
            <a:normAutofit/>
          </a:bodyPr>
          <a:lstStyle/>
          <a:p>
            <a:pPr algn="l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Ficha de Avaliação</a:t>
            </a:r>
          </a:p>
          <a:p>
            <a:pPr algn="l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de trabalho </a:t>
            </a:r>
          </a:p>
          <a:p>
            <a:pPr marL="342900" indent="-342900" algn="l">
              <a:buFontTx/>
              <a:buChar char="-"/>
            </a:pP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Consolidação em 3 quesitos: Programa, Formação e Impacto na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Sociedade</a:t>
            </a:r>
          </a:p>
          <a:p>
            <a:pPr marL="342900" indent="-342900" algn="l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Acesso aos documentos do Programa</a:t>
            </a:r>
          </a:p>
          <a:p>
            <a:pPr marL="342900" indent="-342900" algn="l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Acesso aos Coletas do Quadriênio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Tx/>
              <a:buChar char="-"/>
            </a:pPr>
            <a:endParaRPr lang="pt-B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Tx/>
              <a:buChar char="-"/>
            </a:pPr>
            <a:endParaRPr lang="pt-B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-27384"/>
            <a:ext cx="7683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7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pt-BR" dirty="0" smtClean="0"/>
              <a:t>INSTRUMENTOS DA AVALIAÇÃO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1700808"/>
            <a:ext cx="6368752" cy="3937992"/>
          </a:xfrm>
        </p:spPr>
        <p:txBody>
          <a:bodyPr>
            <a:normAutofit/>
          </a:bodyPr>
          <a:lstStyle/>
          <a:p>
            <a:pPr algn="l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Ficha de Avaliação</a:t>
            </a:r>
          </a:p>
          <a:p>
            <a:pPr algn="l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Tx/>
              <a:buChar char="-"/>
            </a:pPr>
            <a:endParaRPr lang="pt-B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-27384"/>
            <a:ext cx="7683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9108504" cy="473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60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pt-BR" dirty="0" smtClean="0"/>
              <a:t>NOVAS IMPLEMENTAÇÕES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1988840"/>
            <a:ext cx="6400800" cy="175260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Pos-</a:t>
            </a:r>
            <a:r>
              <a:rPr lang="pt-BR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</a:t>
            </a: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Egresso</a:t>
            </a:r>
          </a:p>
          <a:p>
            <a:pPr marL="457200" indent="-457200" algn="l">
              <a:buFont typeface="+mj-lt"/>
              <a:buAutoNum type="arabicPeriod"/>
            </a:pPr>
            <a:r>
              <a:rPr lang="pt-BR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OrcID</a:t>
            </a: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Upload de documentos</a:t>
            </a:r>
          </a:p>
          <a:p>
            <a:pPr marL="457200" indent="-457200" algn="l">
              <a:buFont typeface="+mj-lt"/>
              <a:buAutoNum type="arabicPeriod"/>
            </a:pP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-27384"/>
            <a:ext cx="7683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91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pt-BR" dirty="0"/>
              <a:t>NOVAS IMPLEMENTAÇÕES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1412776"/>
            <a:ext cx="6440760" cy="4226024"/>
          </a:xfrm>
        </p:spPr>
        <p:txBody>
          <a:bodyPr>
            <a:normAutofit/>
          </a:bodyPr>
          <a:lstStyle/>
          <a:p>
            <a:pPr algn="l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Pós-</a:t>
            </a:r>
            <a:r>
              <a:rPr lang="pt-BR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</a:t>
            </a: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09651"/>
            <a:ext cx="5714588" cy="5048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-27384"/>
            <a:ext cx="7683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92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pt-BR" dirty="0"/>
              <a:t>NOVAS IMPLEMENTAÇÕES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1484784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Pós-</a:t>
            </a:r>
            <a:r>
              <a:rPr lang="pt-BR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5"/>
            <a:ext cx="6069412" cy="502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-27384"/>
            <a:ext cx="7683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99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pt-BR" dirty="0"/>
              <a:t>NOVAS IMPLEMENTAÇÕES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1484784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Pós-</a:t>
            </a:r>
            <a:r>
              <a:rPr lang="pt-BR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-27384"/>
            <a:ext cx="7683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276872"/>
            <a:ext cx="9074747" cy="323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34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pt-BR" dirty="0" smtClean="0"/>
              <a:t>PERFIS DE USUÁRIO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1700808"/>
            <a:ext cx="6400800" cy="1752600"/>
          </a:xfrm>
        </p:spPr>
        <p:txBody>
          <a:bodyPr>
            <a:noAutofit/>
          </a:bodyPr>
          <a:lstStyle/>
          <a:p>
            <a:pPr marL="342900" indent="-342900" algn="l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Gestor DAV</a:t>
            </a:r>
          </a:p>
          <a:p>
            <a:pPr marL="342900" indent="-342900" algn="l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Coordenador de Programa</a:t>
            </a:r>
          </a:p>
          <a:p>
            <a:pPr marL="342900" indent="-342900" algn="l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Pró-Reitor</a:t>
            </a:r>
          </a:p>
          <a:p>
            <a:pPr marL="342900" indent="-342900" algn="l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Consultor</a:t>
            </a:r>
          </a:p>
          <a:p>
            <a:pPr marL="342900" indent="-342900" algn="l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Coordenador de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</a:t>
            </a:r>
          </a:p>
          <a:p>
            <a:pPr marL="342900" indent="-342900" algn="l">
              <a:buFontTx/>
              <a:buChar char="-"/>
            </a:pP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Secretária (o) </a:t>
            </a:r>
            <a:endParaRPr lang="pt-BR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-27384"/>
            <a:ext cx="7683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56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pt-BR" dirty="0"/>
              <a:t>NOVAS IMPLEMENTAÇÕES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1340768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Egresso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61994"/>
            <a:ext cx="5539956" cy="5096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-27384"/>
            <a:ext cx="7683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29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pt-BR" dirty="0"/>
              <a:t>NOVAS IMPLEMENTAÇÕES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1772816"/>
            <a:ext cx="6400800" cy="17526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pt-BR" sz="9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Egresso</a:t>
            </a:r>
          </a:p>
          <a:p>
            <a:pPr algn="l"/>
            <a:endParaRPr lang="pt-BR" sz="9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Tx/>
              <a:buChar char="-"/>
            </a:pPr>
            <a:r>
              <a:rPr lang="pt-BR" sz="9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Após a titulação do discente, o sistema cria o registro de Egresso automaticamente;</a:t>
            </a:r>
          </a:p>
          <a:p>
            <a:pPr marL="342900" indent="-342900" algn="l">
              <a:buFontTx/>
              <a:buChar char="-"/>
            </a:pPr>
            <a:r>
              <a:rPr lang="pt-BR" sz="9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Titulados </a:t>
            </a:r>
            <a:r>
              <a:rPr lang="pt-BR" sz="9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partir de 2013 foram migrados para o novo módulo;</a:t>
            </a:r>
          </a:p>
          <a:p>
            <a:pPr marL="342900" indent="-342900" algn="l">
              <a:buFontTx/>
              <a:buChar char="-"/>
            </a:pPr>
            <a:r>
              <a:rPr lang="pt-BR" sz="9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registro permanece ativo por cinco anos após a titulação</a:t>
            </a:r>
            <a:endParaRPr lang="pt-BR" sz="9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-27384"/>
            <a:ext cx="7683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96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pt-BR" dirty="0"/>
              <a:t>NOVAS IMPLEMENTAÇÕES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1340768"/>
            <a:ext cx="6400800" cy="17526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pt-BR" sz="9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OrcID</a:t>
            </a:r>
            <a:endParaRPr lang="pt-BR" sz="9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9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Tx/>
              <a:buChar char="-"/>
            </a:pPr>
            <a:r>
              <a:rPr lang="pt-BR" sz="9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Identificador Internacional do </a:t>
            </a:r>
            <a:r>
              <a:rPr lang="pt-BR" sz="9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Pesquisador</a:t>
            </a:r>
          </a:p>
          <a:p>
            <a:pPr marL="342900" indent="-342900" algn="l">
              <a:buFontTx/>
              <a:buChar char="-"/>
            </a:pPr>
            <a:r>
              <a:rPr lang="pt-BR" sz="9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Consórcio </a:t>
            </a:r>
            <a:r>
              <a:rPr lang="pt-BR" sz="9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CNPq-CAPES-IBICT-CONFAP-RNP-</a:t>
            </a:r>
            <a:r>
              <a:rPr lang="pt-BR" sz="9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SciELO</a:t>
            </a:r>
            <a:endParaRPr lang="pt-BR" sz="9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Tx/>
              <a:buChar char="-"/>
            </a:pPr>
            <a:r>
              <a:rPr lang="pt-BR" sz="9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Integração com outros Ids e sistemas (Plataforma Lattes, </a:t>
            </a:r>
            <a:r>
              <a:rPr lang="pt-BR" sz="9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Scopus</a:t>
            </a:r>
            <a:r>
              <a:rPr lang="pt-BR" sz="9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ID, Plataforma Sucupira</a:t>
            </a:r>
            <a:r>
              <a:rPr lang="pt-BR" sz="9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 algn="l">
              <a:buFontTx/>
              <a:buChar char="-"/>
            </a:pPr>
            <a:r>
              <a:rPr lang="pt-BR" sz="9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Possibilidade futura de importação de produções</a:t>
            </a:r>
          </a:p>
          <a:p>
            <a:pPr marL="342900" indent="-342900" algn="l">
              <a:buFontTx/>
              <a:buChar char="-"/>
            </a:pPr>
            <a:r>
              <a:rPr lang="pt-BR" sz="9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 realizado pelo próprio docente</a:t>
            </a:r>
          </a:p>
          <a:p>
            <a:pPr marL="342900" indent="-342900" algn="l">
              <a:buFontTx/>
              <a:buChar char="-"/>
            </a:pPr>
            <a:r>
              <a:rPr lang="pt-BR" sz="9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Autorização para uso dos dados </a:t>
            </a:r>
            <a:endParaRPr lang="pt-BR" sz="9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-27384"/>
            <a:ext cx="7683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87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pt-BR" dirty="0"/>
              <a:t>NOVAS IMPLEMENTAÇÕES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1340768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Upload de Documentos</a:t>
            </a:r>
          </a:p>
          <a:p>
            <a:pPr algn="l"/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-27384"/>
            <a:ext cx="7683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Imagem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4" y="1988840"/>
            <a:ext cx="90868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560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pt-BR" dirty="0" smtClean="0"/>
              <a:t>OBRIGADO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2204864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DÚVIDAS, SUGESTÕES</a:t>
            </a:r>
          </a:p>
          <a:p>
            <a:pPr algn="l"/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sucupira.coleta@capes.gov.br</a:t>
            </a:r>
            <a:endParaRPr lang="pt-B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cgi@capes.gov.br</a:t>
            </a:r>
            <a:endParaRPr lang="pt-B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-27384"/>
            <a:ext cx="7683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95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pt-BR" dirty="0" smtClean="0"/>
              <a:t>PERFIS DE USUÁRIO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1484784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Coordenador de Programa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25066"/>
            <a:ext cx="2232248" cy="560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-27384"/>
            <a:ext cx="7683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6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pt-BR" dirty="0" smtClean="0"/>
              <a:t>PERFIS DE USUÁRIO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1484784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Coordenador de Programa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05" y="1988840"/>
            <a:ext cx="8087151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-27384"/>
            <a:ext cx="7683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65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pt-BR" dirty="0" smtClean="0"/>
              <a:t>PERFIS DE USUÁRIO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1484784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Coordenador de Programa</a:t>
            </a: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55614"/>
            <a:ext cx="8178311" cy="475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-27384"/>
            <a:ext cx="7683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55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pt-BR" dirty="0" smtClean="0"/>
              <a:t>PERFIS DE USUÁRIO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1484784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Coordenador de Programa</a:t>
            </a: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2006079"/>
            <a:ext cx="6856707" cy="4807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-27384"/>
            <a:ext cx="7683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33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pt-BR" dirty="0" smtClean="0"/>
              <a:t>PERFIS DE USUÁRIO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1484784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Pró-Reitor</a:t>
            </a: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68759"/>
            <a:ext cx="2232248" cy="552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-27384"/>
            <a:ext cx="7683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42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pt-BR" dirty="0" smtClean="0"/>
              <a:t>PERFIS DE USUÁRIO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1484784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Pró-Reitor</a:t>
            </a: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5"/>
            <a:ext cx="7981006" cy="4978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-27384"/>
            <a:ext cx="7683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80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13516</TotalTime>
  <Words>534</Words>
  <Application>Microsoft Office PowerPoint</Application>
  <PresentationFormat>Apresentação na tela (4:3)</PresentationFormat>
  <Paragraphs>154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Tema do Office</vt:lpstr>
      <vt:lpstr>PLATAFORMA SUCUPIRA</vt:lpstr>
      <vt:lpstr>INTRODUÇÃO</vt:lpstr>
      <vt:lpstr>PERFIS DE USUÁRIO</vt:lpstr>
      <vt:lpstr>PERFIS DE USUÁRIO</vt:lpstr>
      <vt:lpstr>PERFIS DE USUÁRIO</vt:lpstr>
      <vt:lpstr>PERFIS DE USUÁRIO</vt:lpstr>
      <vt:lpstr>PERFIS DE USUÁRIO</vt:lpstr>
      <vt:lpstr>PERFIS DE USUÁRIO</vt:lpstr>
      <vt:lpstr>PERFIS DE USUÁRIO</vt:lpstr>
      <vt:lpstr>FLUXO DA AVALIAÇÃO</vt:lpstr>
      <vt:lpstr>FLUXO DA AVALIAÇÃO</vt:lpstr>
      <vt:lpstr>FLUXO DA AVALIAÇÃO</vt:lpstr>
      <vt:lpstr>FLUXO DA AVALIAÇÃO</vt:lpstr>
      <vt:lpstr>FLUXO DA AVALIAÇÃO</vt:lpstr>
      <vt:lpstr>INSTRUMENTOS DA AVALIAÇÃO</vt:lpstr>
      <vt:lpstr>INSTRUMENTOS DA AVALIAÇÃO</vt:lpstr>
      <vt:lpstr>INSTRUMENTOS DA AVALIAÇÃO</vt:lpstr>
      <vt:lpstr>INSTRUMENTOS DA AVALIAÇÃO</vt:lpstr>
      <vt:lpstr>INSTRUMENTOS DA AVALIAÇÃO</vt:lpstr>
      <vt:lpstr>INSTRUMENTOS DA AVALIAÇÃO</vt:lpstr>
      <vt:lpstr>INSTRUMENTOS DA AVALIAÇÃO</vt:lpstr>
      <vt:lpstr>INSTRUMENTOS DA AVALIAÇÃO</vt:lpstr>
      <vt:lpstr>INSTRUMENTOS DA AVALIAÇÃO</vt:lpstr>
      <vt:lpstr>INSTRUMENTOS DA AVALIAÇÃO</vt:lpstr>
      <vt:lpstr>INSTRUMENTOS DA AVALIAÇÃO</vt:lpstr>
      <vt:lpstr>NOVAS IMPLEMENTAÇÕES</vt:lpstr>
      <vt:lpstr>NOVAS IMPLEMENTAÇÕES</vt:lpstr>
      <vt:lpstr>NOVAS IMPLEMENTAÇÕES</vt:lpstr>
      <vt:lpstr>NOVAS IMPLEMENTAÇÕES</vt:lpstr>
      <vt:lpstr>NOVAS IMPLEMENTAÇÕES</vt:lpstr>
      <vt:lpstr>NOVAS IMPLEMENTAÇÕES</vt:lpstr>
      <vt:lpstr>NOVAS IMPLEMENTAÇÕES</vt:lpstr>
      <vt:lpstr>NOVAS IMPLEMENTAÇÕES</vt:lpstr>
      <vt:lpstr>OBRIGADO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PLATAFORMA SUCUPIRA</dc:title>
  <dc:creator>Luis Andre de Carvalho Losi</dc:creator>
  <cp:lastModifiedBy>Luis Andre de Carvalho Losi</cp:lastModifiedBy>
  <cp:revision>59</cp:revision>
  <dcterms:created xsi:type="dcterms:W3CDTF">2019-07-16T11:25:29Z</dcterms:created>
  <dcterms:modified xsi:type="dcterms:W3CDTF">2019-08-06T12:39:22Z</dcterms:modified>
</cp:coreProperties>
</file>